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323" r:id="rId2"/>
    <p:sldId id="309" r:id="rId3"/>
    <p:sldId id="295" r:id="rId4"/>
    <p:sldId id="269" r:id="rId5"/>
    <p:sldId id="318" r:id="rId6"/>
    <p:sldId id="326" r:id="rId7"/>
    <p:sldId id="313" r:id="rId8"/>
    <p:sldId id="319" r:id="rId9"/>
    <p:sldId id="324" r:id="rId10"/>
    <p:sldId id="325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chemeClr val="tx1"/>
    </p:penClr>
  </p:showPr>
  <p:clrMru>
    <a:srgbClr val="FF0066"/>
    <a:srgbClr val="FFFF00"/>
    <a:srgbClr val="FFFF99"/>
    <a:srgbClr val="FBFBFB"/>
    <a:srgbClr val="0000FF"/>
    <a:srgbClr val="969696"/>
    <a:srgbClr val="B2B2B2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6" autoAdjust="0"/>
    <p:restoredTop sz="94660" autoAdjust="0"/>
  </p:normalViewPr>
  <p:slideViewPr>
    <p:cSldViewPr>
      <p:cViewPr varScale="1">
        <p:scale>
          <a:sx n="41" d="100"/>
          <a:sy n="41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C04AF0-5EF5-4E8C-86AB-F4BDC1599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05A836B-029E-4846-9B4F-EFDA0688F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F961E-8FE3-4DDC-82E1-8115ED0D6497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8B8BD-886D-46E0-9884-0182AF0BF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D4CF-F832-41CC-A849-80DF32D67DB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4498-C286-49E9-B059-23D12D039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D7A4-A76C-4EBF-BD15-E56F17EED73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92EA4-D6D0-46E0-B85B-A668E223E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C0CD-AD03-42CB-9F9A-0524EA2A69AC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6CAAD-2096-4F70-B5A1-18DD49FFB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A0CEF-057C-4E1C-A8C5-859AC383F50C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327F6-0308-4B82-B1AA-019266640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B6E40-2B2D-4358-BD19-021230891F4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DE8C5-602D-4538-99E5-C69252B11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8E594-ABDB-4B9B-A2C5-F132F5EABF06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5463-5192-45CC-AE7B-9C2F3D67B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A68A5-4E76-4BB4-9E2E-C764456F6241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F83CE-E51F-44F2-8B77-286928329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E5CFC-B355-4FE6-8F96-0D9F1438017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2D3DD-A417-4F7F-86AA-A508E5FF9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8CF58-5D3A-43B8-92E5-346181117C7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4B89F-68CC-4234-9E53-22073783A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0C60-3D19-4436-88F3-44158851C9E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2B18F-B5E8-4D25-9B3C-5998FA2DF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16F07C23-08C7-47AB-93EA-1A456651734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6869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8296176-AEA4-45A9-BB80-F35EC6081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031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044" name="Rectangle 1032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Rectangle 1033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032" name="Group 1034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042" name="Rectangle 1035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Rectangle 1036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3" name="Group 1037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040" name="Rectangle 1038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Rectangle 1039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4" name="Group 1040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038" name="Rectangle 1041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Rectangle 1042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6" name="Group 1043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1036" name="Rectangle 104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Rectangle 1045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slide" Target="slide3.xml"/><Relationship Id="rId7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5.gif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gif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6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slide" Target="slide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95288" y="333375"/>
            <a:ext cx="8424862" cy="6156325"/>
          </a:xfrm>
          <a:prstGeom prst="rect">
            <a:avLst/>
          </a:prstGeom>
          <a:gradFill rotWithShape="1">
            <a:gsLst>
              <a:gs pos="0">
                <a:srgbClr val="FFD5FF"/>
              </a:gs>
              <a:gs pos="100000">
                <a:srgbClr val="66FFFF">
                  <a:alpha val="37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3075" name="Picture 3" descr="New-20-june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20182">
            <a:off x="8459788" y="6572250"/>
            <a:ext cx="32385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" descr="back-s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6588125"/>
            <a:ext cx="4318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95288" y="333375"/>
            <a:ext cx="8424862" cy="6156325"/>
          </a:xfrm>
          <a:prstGeom prst="rect">
            <a:avLst/>
          </a:prstGeom>
          <a:gradFill rotWithShape="1">
            <a:gsLst>
              <a:gs pos="0">
                <a:srgbClr val="FFD5FF"/>
              </a:gs>
              <a:gs pos="100000">
                <a:srgbClr val="66FFFF">
                  <a:alpha val="37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12291" name="Picture 3" descr="New-20-june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20182">
            <a:off x="8459788" y="6572250"/>
            <a:ext cx="32385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932" name="Picture 4" descr="teddy_bear_reading_st_a_hc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7239000" y="4953000"/>
            <a:ext cx="150653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back-s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5288" y="6588125"/>
            <a:ext cx="4318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1981200" y="1066800"/>
            <a:ext cx="533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4000" u="sng">
                <a:latin typeface="Arial" charset="0"/>
              </a:rPr>
              <a:t>Luyện từ và câu</a:t>
            </a:r>
          </a:p>
        </p:txBody>
      </p:sp>
      <p:sp>
        <p:nvSpPr>
          <p:cNvPr id="124936" name="WordArt 8" descr="39f7b04a3c7bfe9f58c4ed5344204223-10650"/>
          <p:cNvSpPr>
            <a:spLocks noChangeArrowheads="1" noChangeShapeType="1" noTextEdit="1"/>
          </p:cNvSpPr>
          <p:nvPr/>
        </p:nvSpPr>
        <p:spPr bwMode="auto">
          <a:xfrm>
            <a:off x="1143000" y="1905000"/>
            <a:ext cx="6934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8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Thêm trạng ngữ chỉ nơi chốn cho câu</a:t>
            </a:r>
            <a:endParaRPr lang="en-US" sz="3600" b="1" kern="10">
              <a:ln w="19050">
                <a:solidFill>
                  <a:srgbClr val="0000FF"/>
                </a:solidFill>
                <a:round/>
                <a:headEnd/>
                <a:tailEnd/>
              </a:ln>
              <a:blipFill dpi="0" rotWithShape="1">
                <a:blip r:embed="rId8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304800" y="3581400"/>
            <a:ext cx="8458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4000" b="1" i="1" u="sng">
                <a:solidFill>
                  <a:srgbClr val="0000FF"/>
                </a:solidFill>
                <a:latin typeface="Arial" charset="0"/>
              </a:rPr>
              <a:t>Kỳ sau</a:t>
            </a:r>
            <a:r>
              <a:rPr kumimoji="1" lang="en-US" sz="4000">
                <a:solidFill>
                  <a:srgbClr val="0000FF"/>
                </a:solidFill>
                <a:latin typeface="Arial" charset="0"/>
              </a:rPr>
              <a:t>: Thêm trạng ngữ chỉ thời gian cho câu.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6" grpId="0" animBg="1"/>
      <p:bldP spid="1249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95288" y="333375"/>
            <a:ext cx="8424862" cy="6156325"/>
          </a:xfrm>
          <a:prstGeom prst="rect">
            <a:avLst/>
          </a:prstGeom>
          <a:gradFill rotWithShape="1">
            <a:gsLst>
              <a:gs pos="0">
                <a:srgbClr val="FFD5FF"/>
              </a:gs>
              <a:gs pos="100000">
                <a:srgbClr val="66FFFF">
                  <a:alpha val="37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4099" name="Picture 4" descr="New-20-june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20182">
            <a:off x="8459788" y="6572250"/>
            <a:ext cx="32385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0" descr="back-s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6588125"/>
            <a:ext cx="4318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342900"/>
            <a:ext cx="830580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457200" y="2740025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3600">
                <a:latin typeface="Arial" charset="0"/>
              </a:rPr>
              <a:t>* Em hãy cho biết trạng ngữ là gì?</a:t>
            </a:r>
          </a:p>
        </p:txBody>
      </p:sp>
      <p:sp>
        <p:nvSpPr>
          <p:cNvPr id="100367" name="Rectangle 15"/>
          <p:cNvSpPr>
            <a:spLocks noChangeArrowheads="1"/>
          </p:cNvSpPr>
          <p:nvPr/>
        </p:nvSpPr>
        <p:spPr bwMode="auto">
          <a:xfrm>
            <a:off x="533400" y="250825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3600">
                <a:latin typeface="Arial" charset="0"/>
              </a:rPr>
              <a:t>* Trạng ngữ trả lời cho các câu hỏi gì?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6" grpId="0"/>
      <p:bldP spid="100366" grpId="1"/>
      <p:bldP spid="1003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04800" y="381000"/>
            <a:ext cx="8424863" cy="6156325"/>
          </a:xfrm>
          <a:prstGeom prst="rect">
            <a:avLst/>
          </a:prstGeom>
          <a:gradFill rotWithShape="1">
            <a:gsLst>
              <a:gs pos="0">
                <a:srgbClr val="FFD5FF"/>
              </a:gs>
              <a:gs pos="100000">
                <a:srgbClr val="66FFFF">
                  <a:alpha val="37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81937" name="Picture 17" descr="teddy_bear_reading_st_a_h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781800" y="2438400"/>
            <a:ext cx="150653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0" name="WordArt 20" descr="39f7b04a3c7bfe9f58c4ed5344204223-10650"/>
          <p:cNvSpPr>
            <a:spLocks noChangeArrowheads="1" noChangeShapeType="1" noTextEdit="1"/>
          </p:cNvSpPr>
          <p:nvPr/>
        </p:nvSpPr>
        <p:spPr bwMode="auto">
          <a:xfrm>
            <a:off x="990600" y="3581400"/>
            <a:ext cx="7391400" cy="1644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Thêm trạng ngữ chỉ nơi chốn cho câu</a:t>
            </a:r>
            <a:endParaRPr lang="en-US" sz="3600" b="1" kern="10">
              <a:ln w="19050">
                <a:solidFill>
                  <a:srgbClr val="0000FF"/>
                </a:solidFill>
                <a:round/>
                <a:headEnd/>
                <a:tailEnd/>
              </a:ln>
              <a:blipFill dpi="0" rotWithShape="1">
                <a:blip r:embed="rId4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971800" y="2057400"/>
            <a:ext cx="3584575" cy="1447800"/>
            <a:chOff x="1655" y="1117"/>
            <a:chExt cx="2450" cy="1179"/>
          </a:xfrm>
        </p:grpSpPr>
        <p:sp>
          <p:nvSpPr>
            <p:cNvPr id="7" name="Cloud 6"/>
            <p:cNvSpPr/>
            <p:nvPr/>
          </p:nvSpPr>
          <p:spPr bwMode="auto">
            <a:xfrm>
              <a:off x="1708" y="1005"/>
              <a:ext cx="2352" cy="1324"/>
            </a:xfrm>
            <a:prstGeom prst="cloud">
              <a:avLst/>
            </a:prstGeom>
            <a:blipFill>
              <a:blip r:embed="rId5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perspectiveRelaxedModerately"/>
              <a:lightRig rig="threePt" dir="t"/>
            </a:scene3d>
            <a:sp3d>
              <a:bevelT w="114300" prst="artDeco"/>
            </a:sp3d>
          </p:spPr>
          <p:txBody>
            <a:bodyPr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endParaRPr lang="en-US" sz="1800" dirty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5128" name="WordArt 25" descr="3900c34f3c7bfe9f57b3dd0344203623-10053"/>
            <p:cNvSpPr>
              <a:spLocks noChangeArrowheads="1" noChangeShapeType="1" noTextEdit="1"/>
            </p:cNvSpPr>
            <p:nvPr/>
          </p:nvSpPr>
          <p:spPr bwMode="auto">
            <a:xfrm>
              <a:off x="2064" y="1305"/>
              <a:ext cx="1678" cy="6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blipFill dpi="0" rotWithShape="1">
                    <a:blip r:embed="rId6"/>
                    <a:srcRect/>
                    <a:stretch>
                      <a:fillRect/>
                    </a:stretch>
                  </a:blip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Bài học</a:t>
              </a:r>
            </a:p>
          </p:txBody>
        </p:sp>
      </p:grpSp>
      <p:sp>
        <p:nvSpPr>
          <p:cNvPr id="5126" name="Text Box 26"/>
          <p:cNvSpPr txBox="1">
            <a:spLocks noChangeArrowheads="1"/>
          </p:cNvSpPr>
          <p:nvPr/>
        </p:nvSpPr>
        <p:spPr bwMode="auto">
          <a:xfrm>
            <a:off x="2667000" y="1143000"/>
            <a:ext cx="381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u="sng">
                <a:latin typeface="Arial" charset="0"/>
              </a:rPr>
              <a:t>Luyện từ và câu: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u h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9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424863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1" name="Picture 61" descr="zeiche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0825"/>
            <a:ext cx="431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69"/>
          <p:cNvSpPr>
            <a:spLocks noChangeArrowheads="1"/>
          </p:cNvSpPr>
          <p:nvPr/>
        </p:nvSpPr>
        <p:spPr bwMode="auto">
          <a:xfrm>
            <a:off x="381000" y="258763"/>
            <a:ext cx="281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kumimoji="1" lang="en-US" sz="3200" b="1" u="sng">
                <a:latin typeface="Arial" charset="0"/>
              </a:rPr>
              <a:t>I/ Nhận xét:</a:t>
            </a:r>
          </a:p>
        </p:txBody>
      </p:sp>
      <p:sp>
        <p:nvSpPr>
          <p:cNvPr id="51287" name="Text Box 87"/>
          <p:cNvSpPr txBox="1">
            <a:spLocks noChangeArrowheads="1"/>
          </p:cNvSpPr>
          <p:nvPr/>
        </p:nvSpPr>
        <p:spPr bwMode="auto">
          <a:xfrm>
            <a:off x="457200" y="838200"/>
            <a:ext cx="79248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85000"/>
              </a:lnSpc>
            </a:pPr>
            <a:r>
              <a:rPr lang="en-US" sz="3600">
                <a:latin typeface="Arial" charset="0"/>
              </a:rPr>
              <a:t>1. Trạng ngữ </a:t>
            </a:r>
            <a:r>
              <a:rPr lang="vi-VN" sz="3600">
                <a:latin typeface="Arial" charset="0"/>
              </a:rPr>
              <a:t>đư</a:t>
            </a:r>
            <a:r>
              <a:rPr lang="en-US" sz="3600">
                <a:latin typeface="Arial" charset="0"/>
              </a:rPr>
              <a:t>ợc in nghiêng trong các câu sau trả lời cho câu hỏi gì?</a:t>
            </a:r>
          </a:p>
        </p:txBody>
      </p:sp>
      <p:sp>
        <p:nvSpPr>
          <p:cNvPr id="6150" name="AutoShape 99"/>
          <p:cNvSpPr>
            <a:spLocks noChangeArrowheads="1"/>
          </p:cNvSpPr>
          <p:nvPr/>
        </p:nvSpPr>
        <p:spPr bwMode="auto">
          <a:xfrm>
            <a:off x="6858000" y="304800"/>
            <a:ext cx="2057400" cy="914400"/>
          </a:xfrm>
          <a:prstGeom prst="star32">
            <a:avLst>
              <a:gd name="adj" fmla="val 37500"/>
            </a:avLst>
          </a:prstGeom>
          <a:solidFill>
            <a:srgbClr val="DDDD0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Nhóm 2</a:t>
            </a:r>
            <a:endParaRPr lang="en-US" sz="3200">
              <a:latin typeface="Arial" charset="0"/>
            </a:endParaRPr>
          </a:p>
        </p:txBody>
      </p:sp>
      <p:sp>
        <p:nvSpPr>
          <p:cNvPr id="51300" name="Text Box 100"/>
          <p:cNvSpPr txBox="1">
            <a:spLocks noChangeArrowheads="1"/>
          </p:cNvSpPr>
          <p:nvPr/>
        </p:nvSpPr>
        <p:spPr bwMode="auto">
          <a:xfrm>
            <a:off x="304800" y="2057400"/>
            <a:ext cx="85344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85000"/>
              </a:lnSpc>
            </a:pPr>
            <a:r>
              <a:rPr lang="en-US" sz="3600">
                <a:latin typeface="Arial" charset="0"/>
              </a:rPr>
              <a:t>a) Bằng món “ mầm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á”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ộc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áo, Trạng Quỳnh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ã giúp chúa Trịnh hiểu vì sau chúa th</a:t>
            </a:r>
            <a:r>
              <a:rPr lang="vi-VN" sz="3600">
                <a:latin typeface="Arial" charset="0"/>
              </a:rPr>
              <a:t>ư</a:t>
            </a:r>
            <a:r>
              <a:rPr lang="en-US" sz="3600">
                <a:latin typeface="Arial" charset="0"/>
              </a:rPr>
              <a:t>ờng </a:t>
            </a:r>
            <a:r>
              <a:rPr lang="vi-VN" sz="3600">
                <a:latin typeface="Arial" charset="0"/>
              </a:rPr>
              <a:t>ă</a:t>
            </a:r>
            <a:r>
              <a:rPr lang="en-US" sz="3600">
                <a:latin typeface="Arial" charset="0"/>
              </a:rPr>
              <a:t>n không ngon miệng.</a:t>
            </a:r>
          </a:p>
        </p:txBody>
      </p:sp>
      <p:sp>
        <p:nvSpPr>
          <p:cNvPr id="51301" name="Text Box 101"/>
          <p:cNvSpPr txBox="1">
            <a:spLocks noChangeArrowheads="1"/>
          </p:cNvSpPr>
          <p:nvPr/>
        </p:nvSpPr>
        <p:spPr bwMode="auto">
          <a:xfrm>
            <a:off x="457200" y="4343400"/>
            <a:ext cx="83058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85000"/>
              </a:lnSpc>
            </a:pPr>
            <a:r>
              <a:rPr lang="en-US" sz="3600">
                <a:latin typeface="Arial" charset="0"/>
              </a:rPr>
              <a:t>b) Với một chiếc kh</a:t>
            </a:r>
            <a:r>
              <a:rPr lang="vi-VN" sz="3600">
                <a:latin typeface="Arial" charset="0"/>
              </a:rPr>
              <a:t>ă</a:t>
            </a:r>
            <a:r>
              <a:rPr lang="en-US" sz="3600">
                <a:latin typeface="Arial" charset="0"/>
              </a:rPr>
              <a:t>n bình dị, nhà ảo thuật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ã tạo nên những tiết mục rất </a:t>
            </a:r>
            <a:r>
              <a:rPr lang="vi-VN" sz="3600">
                <a:latin typeface="Arial" charset="0"/>
              </a:rPr>
              <a:t>đ</a:t>
            </a:r>
            <a:r>
              <a:rPr lang="en-US" sz="3600">
                <a:latin typeface="Arial" charset="0"/>
              </a:rPr>
              <a:t>ặc sắc.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7" grpId="0"/>
      <p:bldP spid="51300" grpId="0"/>
      <p:bldP spid="513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gb-on-white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588" y="333375"/>
            <a:ext cx="842486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533400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latin typeface="Arial" charset="0"/>
              </a:rPr>
              <a:t>I/ Nhận xét:</a:t>
            </a:r>
            <a:r>
              <a:rPr lang="en-US" sz="2400" b="1" u="sng">
                <a:latin typeface="Arial" charset="0"/>
              </a:rPr>
              <a:t> 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2/ </a:t>
            </a:r>
            <a:r>
              <a:rPr lang="en-US" sz="4000">
                <a:latin typeface="Arial" charset="0"/>
              </a:rPr>
              <a:t>Loại trạng ngữ trên bổ sung cho câu ý nghĩa gì?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10" name="AutoShape 10"/>
          <p:cNvSpPr>
            <a:spLocks noChangeArrowheads="1"/>
          </p:cNvSpPr>
          <p:nvPr/>
        </p:nvSpPr>
        <p:spPr bwMode="auto">
          <a:xfrm>
            <a:off x="457200" y="1752600"/>
            <a:ext cx="8229600" cy="426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round/>
            <a:headEnd/>
            <a:tailEnd/>
          </a:ln>
          <a:scene3d>
            <a:camera prst="legacyObliqueTop">
              <a:rot lat="899997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533400" y="2362200"/>
            <a:ext cx="8153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0000FF"/>
                </a:solidFill>
                <a:latin typeface="Arial" charset="0"/>
              </a:rPr>
              <a:t>Trạng ngữ chỉ ph</a:t>
            </a:r>
            <a:r>
              <a:rPr lang="vi-VN" sz="4400">
                <a:solidFill>
                  <a:srgbClr val="0000FF"/>
                </a:solidFill>
                <a:latin typeface="Arial" charset="0"/>
              </a:rPr>
              <a:t>ươ</a:t>
            </a:r>
            <a:r>
              <a:rPr lang="en-US" sz="4400">
                <a:solidFill>
                  <a:srgbClr val="0000FF"/>
                </a:solidFill>
                <a:latin typeface="Arial" charset="0"/>
              </a:rPr>
              <a:t>ng tiện th</a:t>
            </a:r>
            <a:r>
              <a:rPr lang="vi-VN" sz="44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4400">
                <a:solidFill>
                  <a:srgbClr val="0000FF"/>
                </a:solidFill>
                <a:latin typeface="Arial" charset="0"/>
              </a:rPr>
              <a:t>ờng mở </a:t>
            </a:r>
            <a:r>
              <a:rPr lang="vi-VN" sz="4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0000FF"/>
                </a:solidFill>
                <a:latin typeface="Arial" charset="0"/>
              </a:rPr>
              <a:t>ầu bằng các từ </a:t>
            </a:r>
            <a:r>
              <a:rPr lang="en-US" sz="4400" b="1">
                <a:solidFill>
                  <a:srgbClr val="0000FF"/>
                </a:solidFill>
                <a:latin typeface="Arial" charset="0"/>
              </a:rPr>
              <a:t>bằng,với </a:t>
            </a:r>
            <a:r>
              <a:rPr lang="en-US" sz="4400">
                <a:solidFill>
                  <a:srgbClr val="0000FF"/>
                </a:solidFill>
                <a:latin typeface="Arial" charset="0"/>
              </a:rPr>
              <a:t>và trả lời cho các câu hỏi </a:t>
            </a:r>
            <a:r>
              <a:rPr lang="en-US" sz="4400" b="1">
                <a:solidFill>
                  <a:srgbClr val="0000FF"/>
                </a:solidFill>
                <a:latin typeface="Arial" charset="0"/>
              </a:rPr>
              <a:t>Bằng cái gì?, Với cái gì?.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590800" y="457200"/>
            <a:ext cx="3384550" cy="1008063"/>
            <a:chOff x="1769" y="799"/>
            <a:chExt cx="2132" cy="635"/>
          </a:xfrm>
        </p:grpSpPr>
        <p:sp>
          <p:nvSpPr>
            <p:cNvPr id="7" name="Cloud 6"/>
            <p:cNvSpPr/>
            <p:nvPr/>
          </p:nvSpPr>
          <p:spPr bwMode="auto">
            <a:xfrm>
              <a:off x="1815" y="739"/>
              <a:ext cx="2047" cy="713"/>
            </a:xfrm>
            <a:prstGeom prst="cloud">
              <a:avLst/>
            </a:prstGeom>
            <a:blipFill>
              <a:blip r:embed="rId2"/>
              <a:tile tx="0" ty="0" sx="100000" sy="100000" flip="none" algn="tl"/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perspectiveRelaxedModerately"/>
              <a:lightRig rig="threePt" dir="t"/>
            </a:scene3d>
            <a:sp3d>
              <a:bevelT w="114300" prst="artDeco"/>
            </a:sp3d>
          </p:spPr>
          <p:txBody>
            <a:bodyPr>
              <a:scene3d>
                <a:camera prst="orthographicFront"/>
                <a:lightRig rig="threePt" dir="t"/>
              </a:scene3d>
              <a:sp3d extrusionH="57150">
                <a:bevelT w="38100" h="38100" prst="angle"/>
              </a:sp3d>
            </a:bodyPr>
            <a:lstStyle/>
            <a:p>
              <a:pPr>
                <a:defRPr/>
              </a:pPr>
              <a:endParaRPr lang="en-US" sz="1800" dirty="0">
                <a:solidFill>
                  <a:schemeClr val="tx1"/>
                </a:solidFill>
                <a:latin typeface="Arial"/>
              </a:endParaRPr>
            </a:p>
          </p:txBody>
        </p:sp>
        <p:sp>
          <p:nvSpPr>
            <p:cNvPr id="8198" name="WordArt 14" descr="3838c1083c7bfe9f4433f97344206ab3-0000"/>
            <p:cNvSpPr>
              <a:spLocks noChangeArrowheads="1" noChangeShapeType="1" noTextEdit="1"/>
            </p:cNvSpPr>
            <p:nvPr/>
          </p:nvSpPr>
          <p:spPr bwMode="auto">
            <a:xfrm>
              <a:off x="2018" y="913"/>
              <a:ext cx="161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12700">
                    <a:solidFill>
                      <a:srgbClr val="0000FF"/>
                    </a:solidFill>
                    <a:round/>
                    <a:headEnd/>
                    <a:tailEnd/>
                  </a:ln>
                  <a:blipFill dpi="0" rotWithShape="1">
                    <a:blip r:embed="rId3"/>
                    <a:srcRect/>
                    <a:stretch>
                      <a:fillRect/>
                    </a:stretch>
                  </a:blip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GHI NHỚ: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0" grpId="0" animBg="1"/>
      <p:bldP spid="1280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gb-on-white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8389938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17"/>
          <p:cNvSpPr txBox="1">
            <a:spLocks noChangeArrowheads="1"/>
          </p:cNvSpPr>
          <p:nvPr/>
        </p:nvSpPr>
        <p:spPr bwMode="auto">
          <a:xfrm>
            <a:off x="381000" y="228600"/>
            <a:ext cx="3962400" cy="7080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latin typeface="Arial" charset="0"/>
              </a:rPr>
              <a:t>III/ Luyện tập:</a:t>
            </a:r>
          </a:p>
        </p:txBody>
      </p:sp>
      <p:sp>
        <p:nvSpPr>
          <p:cNvPr id="9220" name="Text Box 18"/>
          <p:cNvSpPr txBox="1">
            <a:spLocks noChangeArrowheads="1"/>
          </p:cNvSpPr>
          <p:nvPr/>
        </p:nvSpPr>
        <p:spPr bwMode="auto">
          <a:xfrm>
            <a:off x="381000" y="838200"/>
            <a:ext cx="838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1. Tìm trạng ngữ chỉ ph</a:t>
            </a:r>
            <a:r>
              <a:rPr lang="vi-VN" sz="4000">
                <a:latin typeface="Arial" charset="0"/>
              </a:rPr>
              <a:t>ươ</a:t>
            </a:r>
            <a:r>
              <a:rPr lang="en-US" sz="4000">
                <a:latin typeface="Arial" charset="0"/>
              </a:rPr>
              <a:t>ng tiện trong các câu sau.</a:t>
            </a:r>
          </a:p>
        </p:txBody>
      </p:sp>
      <p:sp>
        <p:nvSpPr>
          <p:cNvPr id="9221" name="Text Box 23"/>
          <p:cNvSpPr txBox="1">
            <a:spLocks noChangeArrowheads="1"/>
          </p:cNvSpPr>
          <p:nvPr/>
        </p:nvSpPr>
        <p:spPr bwMode="auto">
          <a:xfrm>
            <a:off x="304800" y="2057400"/>
            <a:ext cx="83820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"/>
              </a:spcBef>
            </a:pPr>
            <a:r>
              <a:rPr lang="en-US" sz="4000">
                <a:latin typeface="Arial" charset="0"/>
              </a:rPr>
              <a:t>a).Bằng một giọng thân tình, thầy khuyên chúng em gắng học bài, làm bài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ầy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ủ.</a:t>
            </a:r>
          </a:p>
          <a:p>
            <a:pPr>
              <a:spcBef>
                <a:spcPct val="5000"/>
              </a:spcBef>
            </a:pPr>
            <a:r>
              <a:rPr lang="en-US" sz="4000">
                <a:latin typeface="Arial" charset="0"/>
              </a:rPr>
              <a:t>b). Với óc quan sát tinh tế và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ôi bàn tay khéo léo, ng</a:t>
            </a:r>
            <a:r>
              <a:rPr lang="vi-VN" sz="4000">
                <a:latin typeface="Arial" charset="0"/>
              </a:rPr>
              <a:t>ư</a:t>
            </a:r>
            <a:r>
              <a:rPr lang="en-US" sz="4000">
                <a:latin typeface="Arial" charset="0"/>
              </a:rPr>
              <a:t>ời họa sĩ dân gian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ã sáng tạo nên những bức tranh làng Hồ nổi tiếng.</a:t>
            </a:r>
          </a:p>
        </p:txBody>
      </p:sp>
    </p:spTree>
  </p:cSld>
  <p:clrMapOvr>
    <a:masterClrMapping/>
  </p:clrMapOvr>
  <p:transition>
    <p:sndAc>
      <p:stSnd>
        <p:snd r:embed="rId2" name="Tieng chim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gb-on-white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8389938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33400" y="533400"/>
            <a:ext cx="373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latin typeface="Arial" charset="0"/>
              </a:rPr>
              <a:t>III/ Luyện tập: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04800" y="1752600"/>
            <a:ext cx="8382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2</a:t>
            </a:r>
            <a:r>
              <a:rPr lang="en-US" sz="4000">
                <a:latin typeface="Arial" charset="0"/>
              </a:rPr>
              <a:t>. Viết một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oạn v</a:t>
            </a:r>
            <a:r>
              <a:rPr lang="vi-VN" sz="4000">
                <a:latin typeface="Arial" charset="0"/>
              </a:rPr>
              <a:t>ă</a:t>
            </a:r>
            <a:r>
              <a:rPr lang="en-US" sz="4000">
                <a:latin typeface="Arial" charset="0"/>
              </a:rPr>
              <a:t>n ngắn tả con vật mà em yêu thích, trong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ó có it nhất một câu có trạng ngữ chỉ ph</a:t>
            </a:r>
            <a:r>
              <a:rPr lang="vi-VN" sz="4000">
                <a:latin typeface="Arial" charset="0"/>
              </a:rPr>
              <a:t>ươ</a:t>
            </a:r>
            <a:r>
              <a:rPr lang="en-US" sz="4000">
                <a:latin typeface="Arial" charset="0"/>
              </a:rPr>
              <a:t>ng tiện. </a:t>
            </a:r>
          </a:p>
        </p:txBody>
      </p:sp>
    </p:spTree>
  </p:cSld>
  <p:clrMapOvr>
    <a:masterClrMapping/>
  </p:clrMapOvr>
  <p:transition>
    <p:sndAc>
      <p:stSnd>
        <p:snd r:embed="rId2" name="Tieng chim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95288" y="333375"/>
            <a:ext cx="8424862" cy="6156325"/>
          </a:xfrm>
          <a:prstGeom prst="rect">
            <a:avLst/>
          </a:prstGeom>
          <a:gradFill rotWithShape="1">
            <a:gsLst>
              <a:gs pos="0">
                <a:srgbClr val="FFD5FF"/>
              </a:gs>
              <a:gs pos="100000">
                <a:srgbClr val="66FFFF">
                  <a:alpha val="37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11267" name="Picture 3" descr="New-20-june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20182">
            <a:off x="8459788" y="6572250"/>
            <a:ext cx="32385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08" name="Picture 4" descr="teddy_bear_reading_st_a_h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239000" y="4953000"/>
            <a:ext cx="150653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back-s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8" y="6588125"/>
            <a:ext cx="4318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1981200" y="1066800"/>
            <a:ext cx="533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4000" i="1" u="sng">
                <a:latin typeface="Arial" charset="0"/>
              </a:rPr>
              <a:t>Luyện từ và câu</a:t>
            </a:r>
          </a:p>
        </p:txBody>
      </p:sp>
      <p:sp>
        <p:nvSpPr>
          <p:cNvPr id="11271" name="WordArt 8" descr="39f7b04a3c7bfe9f58c4ed5344204223-10650"/>
          <p:cNvSpPr>
            <a:spLocks noChangeArrowheads="1" noChangeShapeType="1" noTextEdit="1"/>
          </p:cNvSpPr>
          <p:nvPr/>
        </p:nvSpPr>
        <p:spPr bwMode="auto">
          <a:xfrm>
            <a:off x="1143000" y="1905000"/>
            <a:ext cx="6934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7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Thêm trạng ngữ chỉ nơi chốn cho câu</a:t>
            </a:r>
            <a:endParaRPr lang="en-US" sz="3600" b="1" kern="10">
              <a:ln w="19050">
                <a:solidFill>
                  <a:srgbClr val="0000FF"/>
                </a:solidFill>
                <a:round/>
                <a:headEnd/>
                <a:tailEnd/>
              </a:ln>
              <a:blipFill dpi="0" rotWithShape="1">
                <a:blip r:embed="rId7"/>
                <a:srcRect/>
                <a:stretch>
                  <a:fillRect/>
                </a:stretch>
              </a:blip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3914" name="Rectangle 10"/>
          <p:cNvSpPr>
            <a:spLocks noChangeArrowheads="1"/>
          </p:cNvSpPr>
          <p:nvPr/>
        </p:nvSpPr>
        <p:spPr bwMode="auto">
          <a:xfrm>
            <a:off x="304800" y="3581400"/>
            <a:ext cx="8458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4000">
                <a:solidFill>
                  <a:srgbClr val="0000FF"/>
                </a:solidFill>
                <a:latin typeface="Arial" charset="0"/>
              </a:rPr>
              <a:t>*Trạng ngữ chỉ n</a:t>
            </a:r>
            <a:r>
              <a:rPr kumimoji="1" lang="vi-VN" sz="4000">
                <a:solidFill>
                  <a:srgbClr val="0000FF"/>
                </a:solidFill>
                <a:latin typeface="Arial" charset="0"/>
              </a:rPr>
              <a:t>ơ</a:t>
            </a:r>
            <a:r>
              <a:rPr kumimoji="1" lang="en-US" sz="4000">
                <a:solidFill>
                  <a:srgbClr val="0000FF"/>
                </a:solidFill>
                <a:latin typeface="Arial" charset="0"/>
              </a:rPr>
              <a:t>i chốn có ý nghĩa gì trong câu?</a:t>
            </a:r>
          </a:p>
        </p:txBody>
      </p:sp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381000" y="3657600"/>
            <a:ext cx="8458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en-US" sz="4000">
                <a:solidFill>
                  <a:srgbClr val="0000FF"/>
                </a:solidFill>
                <a:latin typeface="Arial" charset="0"/>
              </a:rPr>
              <a:t>*Trạng ngữ chỉ n</a:t>
            </a:r>
            <a:r>
              <a:rPr kumimoji="1" lang="vi-VN" sz="4000">
                <a:solidFill>
                  <a:srgbClr val="0000FF"/>
                </a:solidFill>
                <a:latin typeface="Arial" charset="0"/>
              </a:rPr>
              <a:t>ơ</a:t>
            </a:r>
            <a:r>
              <a:rPr kumimoji="1" lang="en-US" sz="4000">
                <a:solidFill>
                  <a:srgbClr val="0000FF"/>
                </a:solidFill>
                <a:latin typeface="Arial" charset="0"/>
              </a:rPr>
              <a:t>i chốn trong câu trả lời cho câu hỏi nào?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4" grpId="0"/>
      <p:bldP spid="123914" grpId="1"/>
      <p:bldP spid="1239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Bai LT&amp;Cau lop4_Them trang ngu cho cau">
  <a:themeElements>
    <a:clrScheme name="Bai LT&amp;Cau lop4_Them trang ngu cho cau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Bai LT&amp;Cau lop4_Them trang ngu cho cau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i LT&amp;Cau lop4_Them trang ngu cho cau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LT&amp;Cau lop4_Them trang ngu cho cau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LT&amp;Cau lop4_Them trang ngu cho ca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LT&amp;Cau lop4_Them trang ngu cho cau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Bai LT&amp;Cau lop4_Them trang ngu cho cau</Template>
  <TotalTime>294</TotalTime>
  <Words>363</Words>
  <Application>Microsoft PowerPoint 7.0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Tahoma</vt:lpstr>
      <vt:lpstr>Bai LT&amp;Cau lop4_Them trang ngu cho cau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Chau Van Liem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</dc:creator>
  <cp:lastModifiedBy>CSTeam</cp:lastModifiedBy>
  <cp:revision>38</cp:revision>
  <cp:lastPrinted>1601-01-01T00:00:00Z</cp:lastPrinted>
  <dcterms:created xsi:type="dcterms:W3CDTF">2010-04-06T02:24:14Z</dcterms:created>
  <dcterms:modified xsi:type="dcterms:W3CDTF">2016-06-30T02:05:55Z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